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"/>
  </p:notesMasterIdLst>
  <p:sldIdLst>
    <p:sldId id="428" r:id="rId2"/>
    <p:sldId id="431" r:id="rId3"/>
  </p:sldIdLst>
  <p:sldSz cx="9144000" cy="5143500" type="screen16x9"/>
  <p:notesSz cx="5143500" cy="9144000"/>
  <p:embeddedFontLst>
    <p:embeddedFont>
      <p:font typeface="Bebas Neue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Roboto" panose="02000000000000000000" pitchFamily="2" charset="0"/>
      <p:regular r:id="rId11"/>
      <p:bold r:id="rId12"/>
      <p:italic r:id="rId13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3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07F"/>
    <a:srgbClr val="FFFFFF"/>
    <a:srgbClr val="EDF0F5"/>
    <a:srgbClr val="FE7C03"/>
    <a:srgbClr val="EDEEF3"/>
    <a:srgbClr val="F0F0F0"/>
    <a:srgbClr val="F59C00"/>
    <a:srgbClr val="0A4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40" autoAdjust="0"/>
  </p:normalViewPr>
  <p:slideViewPr>
    <p:cSldViewPr snapToGrid="0" snapToObjects="1">
      <p:cViewPr varScale="1">
        <p:scale>
          <a:sx n="100" d="100"/>
          <a:sy n="100" d="100"/>
        </p:scale>
        <p:origin x="636" y="96"/>
      </p:cViewPr>
      <p:guideLst>
        <p:guide orient="horz" pos="3003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1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78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2" descr="preencoded.png">
            <a:extLst>
              <a:ext uri="{FF2B5EF4-FFF2-40B4-BE49-F238E27FC236}">
                <a16:creationId xmlns:a16="http://schemas.microsoft.com/office/drawing/2014/main" id="{A5B84E42-F66B-738D-0409-F252257BDCB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6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r="3"/>
          <a:stretch/>
        </p:blipFill>
        <p:spPr>
          <a:xfrm flipV="1">
            <a:off x="4590257" y="1085521"/>
            <a:ext cx="4554642" cy="4057979"/>
          </a:xfrm>
          <a:prstGeom prst="rect">
            <a:avLst/>
          </a:prstGeom>
        </p:spPr>
      </p:pic>
      <p:pic>
        <p:nvPicPr>
          <p:cNvPr id="3" name="Рисунок 2" descr="Изображение выглядит как синий, Цвет электрик, снимок экрана, ткан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7318EE0-FD78-4746-0627-A289F9F448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8582" b="29852"/>
          <a:stretch/>
        </p:blipFill>
        <p:spPr>
          <a:xfrm>
            <a:off x="0" y="0"/>
            <a:ext cx="9147173" cy="1611631"/>
          </a:xfrm>
          <a:prstGeom prst="rect">
            <a:avLst/>
          </a:prstGeom>
        </p:spPr>
      </p:pic>
      <p:pic>
        <p:nvPicPr>
          <p:cNvPr id="5" name="Рисунок 4" descr="Изображение выглядит как Шрифт, логотип, Графика, тек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18D874-A7DC-0D90-90D6-79ED16A42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521" y="186216"/>
            <a:ext cx="669423" cy="1148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B43AD7-6F35-3ED9-6445-7E93FC99DE89}"/>
              </a:ext>
            </a:extLst>
          </p:cNvPr>
          <p:cNvSpPr txBox="1"/>
          <p:nvPr/>
        </p:nvSpPr>
        <p:spPr>
          <a:xfrm>
            <a:off x="5273565" y="805157"/>
            <a:ext cx="3601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9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Для компании «Тензор» (разработчик СБИС) компания «СИНТО» внедрила единую систему телефонии на базе </a:t>
            </a:r>
            <a:r>
              <a:rPr lang="ru-RU" sz="9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Asterisk</a:t>
            </a:r>
            <a:r>
              <a:rPr lang="ru-RU" sz="9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и оборудования Cisco, объединившую 450 операторов техподдержки, работающих круглосуточно по всей России</a:t>
            </a:r>
            <a:endParaRPr lang="ru-RU" sz="900" i="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F7A412-FDA8-BE11-AA7E-9B19FC9A7F30}"/>
              </a:ext>
            </a:extLst>
          </p:cNvPr>
          <p:cNvSpPr txBox="1"/>
          <p:nvPr/>
        </p:nvSpPr>
        <p:spPr>
          <a:xfrm>
            <a:off x="295952" y="271331"/>
            <a:ext cx="8739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b="1" i="0" dirty="0">
                <a:solidFill>
                  <a:srgbClr val="FFFFFF"/>
                </a:solidFill>
                <a:effectLst/>
                <a:latin typeface="Bebas Neue" panose="00000500000000000000" pitchFamily="2" charset="0"/>
              </a:rPr>
              <a:t>Организация единого центра обработки звонков для технической поддержки СБИС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05EC64-BD01-5172-7CCC-87D040B182E6}"/>
              </a:ext>
            </a:extLst>
          </p:cNvPr>
          <p:cNvSpPr txBox="1"/>
          <p:nvPr/>
        </p:nvSpPr>
        <p:spPr>
          <a:xfrm>
            <a:off x="304301" y="2960769"/>
            <a:ext cx="5147785" cy="223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850" b="1" dirty="0">
                <a:solidFill>
                  <a:srgbClr val="1C307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Что предстояло решить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36FD59-ED92-51C5-9D1B-76EABA1E53BD}"/>
              </a:ext>
            </a:extLst>
          </p:cNvPr>
          <p:cNvSpPr txBox="1"/>
          <p:nvPr/>
        </p:nvSpPr>
        <p:spPr>
          <a:xfrm>
            <a:off x="310612" y="1807684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1C307F"/>
                </a:solidFill>
                <a:latin typeface="Bebas Neue" panose="00000500000000000000" pitchFamily="2" charset="0"/>
              </a:rPr>
              <a:t>ЗАДАЧИ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2630522-80D4-5F3F-1CEE-8F66A6AB2D9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924" b="8743"/>
          <a:stretch/>
        </p:blipFill>
        <p:spPr>
          <a:xfrm>
            <a:off x="4726804" y="1880647"/>
            <a:ext cx="4026268" cy="2858599"/>
          </a:xfrm>
          <a:prstGeom prst="roundRect">
            <a:avLst>
              <a:gd name="adj" fmla="val 3466"/>
            </a:avLst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C66E96C-770C-CF9B-5603-1AF87A2170C9}"/>
              </a:ext>
            </a:extLst>
          </p:cNvPr>
          <p:cNvSpPr txBox="1"/>
          <p:nvPr/>
        </p:nvSpPr>
        <p:spPr>
          <a:xfrm>
            <a:off x="288439" y="2171491"/>
            <a:ext cx="4341217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8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Компания «Тензор» - специализируется на организации электронного документооборота с госорганами и компаниями по защищенным каналам связи. Более 450 сотрудников федеральной службы поддержки круглосуточно принимают звонки от клиентов по всей России.</a:t>
            </a:r>
          </a:p>
          <a:p>
            <a:pPr algn="l"/>
            <a:r>
              <a:rPr lang="ru-RU" sz="8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9B9376-C02D-2250-9935-908A8450A05C}"/>
              </a:ext>
            </a:extLst>
          </p:cNvPr>
          <p:cNvSpPr txBox="1"/>
          <p:nvPr/>
        </p:nvSpPr>
        <p:spPr>
          <a:xfrm>
            <a:off x="317723" y="3255891"/>
            <a:ext cx="2004564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l">
              <a:buClr>
                <a:srgbClr val="1C307F"/>
              </a:buClr>
              <a:buFont typeface="+mj-lt"/>
              <a:buAutoNum type="arabicPeriod"/>
            </a:pPr>
            <a:r>
              <a:rPr lang="ru-RU" sz="850" b="0" i="0" dirty="0">
                <a:solidFill>
                  <a:srgbClr val="0F111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Обеспечить лучшую на рынке техподдержку 24/7 флагманского продукта «СБИС»</a:t>
            </a:r>
          </a:p>
          <a:p>
            <a:pPr marL="180975" indent="-180975" algn="l">
              <a:buClr>
                <a:srgbClr val="1C307F"/>
              </a:buClr>
              <a:buFont typeface="+mj-lt"/>
              <a:buAutoNum type="arabicPeriod"/>
            </a:pPr>
            <a:endParaRPr lang="ru-RU" sz="850" b="0" i="0" dirty="0">
              <a:solidFill>
                <a:srgbClr val="0F1115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80975" indent="-180975" algn="l">
              <a:buClr>
                <a:srgbClr val="1C307F"/>
              </a:buClr>
              <a:buFont typeface="+mj-lt"/>
              <a:buAutoNum type="arabicPeriod"/>
            </a:pPr>
            <a:r>
              <a:rPr lang="ru-RU" sz="850" b="0" i="0" dirty="0">
                <a:solidFill>
                  <a:srgbClr val="0F111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Анализировать все звонки с фиксацией времени</a:t>
            </a:r>
          </a:p>
          <a:p>
            <a:pPr marL="180975" indent="-180975" algn="l">
              <a:buClr>
                <a:srgbClr val="1C307F"/>
              </a:buClr>
              <a:buFont typeface="+mj-lt"/>
              <a:buAutoNum type="arabicPeriod"/>
            </a:pPr>
            <a:endParaRPr lang="ru-RU" sz="850" b="0" i="0" dirty="0">
              <a:solidFill>
                <a:srgbClr val="0F1115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80975" indent="-180975" algn="l">
              <a:buClr>
                <a:srgbClr val="1C307F"/>
              </a:buClr>
              <a:buFont typeface="+mj-lt"/>
              <a:buAutoNum type="arabicPeriod"/>
            </a:pPr>
            <a:r>
              <a:rPr lang="ru-RU" sz="850" b="0" i="0" dirty="0">
                <a:solidFill>
                  <a:srgbClr val="0F111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Снизить расходы на телефонную связь</a:t>
            </a:r>
          </a:p>
          <a:p>
            <a:pPr marL="180975" indent="-180975" algn="l">
              <a:buClr>
                <a:srgbClr val="1C307F"/>
              </a:buClr>
              <a:buFont typeface="+mj-lt"/>
              <a:buAutoNum type="arabicPeriod"/>
            </a:pPr>
            <a:endParaRPr lang="ru-RU" sz="850" b="0" i="0" dirty="0">
              <a:solidFill>
                <a:srgbClr val="0F1115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9217B0-93C0-6C2D-52D6-812027954556}"/>
              </a:ext>
            </a:extLst>
          </p:cNvPr>
          <p:cNvSpPr txBox="1"/>
          <p:nvPr/>
        </p:nvSpPr>
        <p:spPr>
          <a:xfrm>
            <a:off x="2663110" y="3129216"/>
            <a:ext cx="19271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Clr>
                <a:srgbClr val="1C307F"/>
              </a:buClr>
              <a:buFont typeface="+mj-lt"/>
              <a:buAutoNum type="arabicPeriod" startAt="3"/>
            </a:pPr>
            <a:endParaRPr lang="ru-RU" sz="850" b="0" i="0" dirty="0">
              <a:solidFill>
                <a:srgbClr val="0F1115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indent="-228600" algn="l">
              <a:buClr>
                <a:srgbClr val="1C307F"/>
              </a:buClr>
              <a:buFont typeface="+mj-lt"/>
              <a:buAutoNum type="arabicPeriod" startAt="3"/>
            </a:pPr>
            <a:r>
              <a:rPr lang="ru-RU" sz="850" b="0" i="0" dirty="0">
                <a:solidFill>
                  <a:srgbClr val="0F111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Наладить быстрые внутренние коммуникации по коротким номерам</a:t>
            </a:r>
          </a:p>
          <a:p>
            <a:pPr marL="228600" indent="-228600" algn="l">
              <a:buClr>
                <a:srgbClr val="1C307F"/>
              </a:buClr>
              <a:buFont typeface="+mj-lt"/>
              <a:buAutoNum type="arabicPeriod" startAt="3"/>
            </a:pPr>
            <a:endParaRPr lang="ru-RU" sz="850" b="0" i="0" dirty="0">
              <a:solidFill>
                <a:srgbClr val="0F1115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indent="-228600" algn="l">
              <a:buClr>
                <a:srgbClr val="1C307F"/>
              </a:buClr>
              <a:buFont typeface="+mj-lt"/>
              <a:buAutoNum type="arabicPeriod" startAt="3"/>
            </a:pPr>
            <a:r>
              <a:rPr lang="ru-RU" sz="850" b="0" i="0" dirty="0">
                <a:solidFill>
                  <a:srgbClr val="0F111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Консолидировать звонки из регионов в единый колл-центр</a:t>
            </a:r>
          </a:p>
          <a:p>
            <a:pPr marL="228600" indent="-228600" algn="l">
              <a:buClr>
                <a:srgbClr val="1C307F"/>
              </a:buClr>
              <a:buFont typeface="+mj-lt"/>
              <a:buAutoNum type="arabicPeriod" startAt="3"/>
            </a:pPr>
            <a:endParaRPr lang="ru-RU" sz="850" b="0" i="0" dirty="0">
              <a:solidFill>
                <a:srgbClr val="0F1115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indent="-228600" algn="l">
              <a:buClr>
                <a:srgbClr val="1C307F"/>
              </a:buClr>
              <a:buFont typeface="+mj-lt"/>
              <a:buAutoNum type="arabicPeriod" startAt="3"/>
            </a:pPr>
            <a:r>
              <a:rPr lang="ru-RU" sz="850" b="0" i="0" dirty="0">
                <a:solidFill>
                  <a:srgbClr val="0F111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Сократить потери времени и повысить мобильность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123808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reencoded.png">
            <a:extLst>
              <a:ext uri="{FF2B5EF4-FFF2-40B4-BE49-F238E27FC236}">
                <a16:creationId xmlns:a16="http://schemas.microsoft.com/office/drawing/2014/main" id="{9B7BF24F-AB67-5EDF-B3CB-EEB86895F7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r="3"/>
          <a:stretch/>
        </p:blipFill>
        <p:spPr>
          <a:xfrm flipV="1">
            <a:off x="4586514" y="1085521"/>
            <a:ext cx="4554642" cy="4057979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699A185D-7373-B94F-DE3B-46D74633A4FD}"/>
              </a:ext>
            </a:extLst>
          </p:cNvPr>
          <p:cNvSpPr/>
          <p:nvPr/>
        </p:nvSpPr>
        <p:spPr>
          <a:xfrm>
            <a:off x="4579109" y="4451428"/>
            <a:ext cx="2537707" cy="331773"/>
          </a:xfrm>
          <a:prstGeom prst="roundRect">
            <a:avLst/>
          </a:prstGeom>
          <a:solidFill>
            <a:srgbClr val="1C30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8F519B-470B-5927-3DC4-5BBFC6FBF9D5}"/>
              </a:ext>
            </a:extLst>
          </p:cNvPr>
          <p:cNvSpPr txBox="1"/>
          <p:nvPr/>
        </p:nvSpPr>
        <p:spPr>
          <a:xfrm>
            <a:off x="311098" y="2174304"/>
            <a:ext cx="783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C307F"/>
                </a:solidFill>
                <a:latin typeface="Bebas Neue" panose="00000500000000000000" pitchFamily="2" charset="0"/>
              </a:rPr>
              <a:t>ИТОГИ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A2AB38-C96C-214E-5023-29E7249F9C65}"/>
              </a:ext>
            </a:extLst>
          </p:cNvPr>
          <p:cNvSpPr txBox="1"/>
          <p:nvPr/>
        </p:nvSpPr>
        <p:spPr>
          <a:xfrm>
            <a:off x="4572000" y="4507093"/>
            <a:ext cx="22958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Подробнее о проекте на нашем сайте:</a:t>
            </a:r>
          </a:p>
        </p:txBody>
      </p:sp>
      <p:pic>
        <p:nvPicPr>
          <p:cNvPr id="23" name="Рисунок 22" descr="Линия со стрелкой: прямо со сплошной заливкой">
            <a:extLst>
              <a:ext uri="{FF2B5EF4-FFF2-40B4-BE49-F238E27FC236}">
                <a16:creationId xmlns:a16="http://schemas.microsoft.com/office/drawing/2014/main" id="{21A54F2D-06A4-2552-A74D-284697110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5528"/>
          <a:stretch/>
        </p:blipFill>
        <p:spPr>
          <a:xfrm rot="8266355">
            <a:off x="6901265" y="4488618"/>
            <a:ext cx="109992" cy="247328"/>
          </a:xfrm>
          <a:prstGeom prst="rect">
            <a:avLst/>
          </a:prstGeom>
        </p:spPr>
      </p:pic>
      <p:pic>
        <p:nvPicPr>
          <p:cNvPr id="7" name="Image 14" descr="preencoded.png">
            <a:extLst>
              <a:ext uri="{FF2B5EF4-FFF2-40B4-BE49-F238E27FC236}">
                <a16:creationId xmlns:a16="http://schemas.microsoft.com/office/drawing/2014/main" id="{2AAB0D7F-859E-F3B3-615F-9809487CC8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745306" y="3585210"/>
            <a:ext cx="1276773" cy="12733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387181-FACA-3CA6-B12A-3F208D1CFA3E}"/>
              </a:ext>
            </a:extLst>
          </p:cNvPr>
          <p:cNvSpPr txBox="1"/>
          <p:nvPr/>
        </p:nvSpPr>
        <p:spPr>
          <a:xfrm>
            <a:off x="302763" y="247370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1C307F"/>
                </a:solidFill>
                <a:latin typeface="Bebas Neue" panose="00000500000000000000" pitchFamily="2" charset="0"/>
              </a:rPr>
              <a:t>РЕШЕНИЕ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8DE5EFBF-CDB8-FD3F-FEC5-3C542ACE38AD}"/>
              </a:ext>
            </a:extLst>
          </p:cNvPr>
          <p:cNvCxnSpPr>
            <a:cxnSpLocks/>
          </p:cNvCxnSpPr>
          <p:nvPr/>
        </p:nvCxnSpPr>
        <p:spPr>
          <a:xfrm flipH="1">
            <a:off x="2770791" y="1687658"/>
            <a:ext cx="13751" cy="276377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241A5EC-E21D-F437-E5E0-0208F8D8036E}"/>
              </a:ext>
            </a:extLst>
          </p:cNvPr>
          <p:cNvSpPr txBox="1"/>
          <p:nvPr/>
        </p:nvSpPr>
        <p:spPr>
          <a:xfrm>
            <a:off x="311098" y="4615069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900" b="1" dirty="0">
                <a:solidFill>
                  <a:srgbClr val="192E7D"/>
                </a:solidFill>
                <a:latin typeface="Bebas Neue" panose="00000500000000000000" pitchFamily="2" charset="0"/>
              </a:rPr>
              <a:t>Организация единого центра обработки звонков для технической поддержки СБИС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055753-51D7-C9B9-A1C1-96F0DB945B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35783" y="3785082"/>
            <a:ext cx="975600" cy="975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85B637-394D-8BE7-9637-826A6A17E080}"/>
              </a:ext>
            </a:extLst>
          </p:cNvPr>
          <p:cNvSpPr txBox="1"/>
          <p:nvPr/>
        </p:nvSpPr>
        <p:spPr>
          <a:xfrm>
            <a:off x="311098" y="659366"/>
            <a:ext cx="2375571" cy="1007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buClr>
                <a:srgbClr val="FE7C03"/>
              </a:buClr>
              <a:buFont typeface="Arial" panose="020B0604020202020204" pitchFamily="34" charset="0"/>
              <a:buChar char="•"/>
            </a:pPr>
            <a:r>
              <a:rPr lang="ru-RU" sz="850" b="0" i="0" dirty="0">
                <a:solidFill>
                  <a:srgbClr val="1C307F"/>
                </a:solidFill>
                <a:effectLst/>
                <a:latin typeface="Roboto" panose="02000000000000000000" pitchFamily="2" charset="0"/>
              </a:rPr>
              <a:t>Провели обследование </a:t>
            </a:r>
            <a:r>
              <a:rPr lang="ru-RU" sz="8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существующей инфраструктуры и нагрузок.</a:t>
            </a:r>
          </a:p>
          <a:p>
            <a:pPr marL="171450" indent="-171450" algn="l">
              <a:buClr>
                <a:srgbClr val="FE7C03"/>
              </a:buClr>
              <a:buFont typeface="Arial" panose="020B0604020202020204" pitchFamily="34" charset="0"/>
              <a:buChar char="•"/>
            </a:pPr>
            <a:endParaRPr lang="ru-RU" sz="85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171450" indent="-171450" algn="l">
              <a:buClr>
                <a:srgbClr val="FE7C03"/>
              </a:buClr>
              <a:buFont typeface="Arial" panose="020B0604020202020204" pitchFamily="34" charset="0"/>
              <a:buChar char="•"/>
            </a:pPr>
            <a:r>
              <a:rPr lang="ru-RU" sz="850" b="0" i="0" dirty="0">
                <a:solidFill>
                  <a:srgbClr val="1C307F"/>
                </a:solidFill>
                <a:effectLst/>
                <a:latin typeface="Roboto" panose="02000000000000000000" pitchFamily="2" charset="0"/>
              </a:rPr>
              <a:t>Разработали схему объединения региональных звонков </a:t>
            </a:r>
            <a:r>
              <a:rPr lang="ru-RU" sz="8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 единый пул с централизованным управлением</a:t>
            </a:r>
          </a:p>
          <a:p>
            <a:pPr algn="l">
              <a:buClr>
                <a:srgbClr val="FE7C03"/>
              </a:buClr>
            </a:pPr>
            <a:r>
              <a:rPr lang="ru-RU" sz="8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D6A6EB-86CA-2455-2BDC-6923CFAE4C93}"/>
              </a:ext>
            </a:extLst>
          </p:cNvPr>
          <p:cNvSpPr txBox="1"/>
          <p:nvPr/>
        </p:nvSpPr>
        <p:spPr>
          <a:xfrm>
            <a:off x="3325858" y="659366"/>
            <a:ext cx="2217787" cy="1269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buClr>
                <a:srgbClr val="FE7C03"/>
              </a:buClr>
              <a:buFont typeface="Arial" panose="020B0604020202020204" pitchFamily="34" charset="0"/>
              <a:buChar char="•"/>
            </a:pPr>
            <a:r>
              <a:rPr lang="ru-RU" sz="850" b="0" i="0" dirty="0">
                <a:solidFill>
                  <a:srgbClr val="1C307F"/>
                </a:solidFill>
                <a:effectLst/>
                <a:latin typeface="Roboto" panose="02000000000000000000" pitchFamily="2" charset="0"/>
              </a:rPr>
              <a:t>Настроили распределение вызовов по операторам </a:t>
            </a:r>
            <a:r>
              <a:rPr lang="ru-RU" sz="8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 учётом времени суток и загрузки</a:t>
            </a:r>
          </a:p>
          <a:p>
            <a:pPr marL="171450" indent="-171450" algn="l">
              <a:buClr>
                <a:srgbClr val="FE7C03"/>
              </a:buClr>
              <a:buFont typeface="Arial" panose="020B0604020202020204" pitchFamily="34" charset="0"/>
              <a:buChar char="•"/>
            </a:pPr>
            <a:endParaRPr lang="ru-RU" sz="85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171450" indent="-171450" algn="l">
              <a:buClr>
                <a:srgbClr val="FE7C03"/>
              </a:buClr>
              <a:buFont typeface="Arial" panose="020B0604020202020204" pitchFamily="34" charset="0"/>
              <a:buChar char="•"/>
            </a:pPr>
            <a:r>
              <a:rPr lang="ru-RU" sz="850" b="0" i="0" dirty="0">
                <a:solidFill>
                  <a:srgbClr val="1C307F"/>
                </a:solidFill>
                <a:effectLst/>
                <a:latin typeface="Roboto" panose="02000000000000000000" pitchFamily="2" charset="0"/>
              </a:rPr>
              <a:t>Внедрили внутреннюю IP-телефонию </a:t>
            </a:r>
            <a:r>
              <a:rPr lang="ru-RU" sz="8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 короткой нумерацией для быстрых коммуникаций между сотрудниками</a:t>
            </a:r>
          </a:p>
          <a:p>
            <a:pPr algn="l">
              <a:buClr>
                <a:srgbClr val="FE7C03"/>
              </a:buClr>
            </a:pPr>
            <a:r>
              <a:rPr lang="ru-RU" sz="8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D88E9B-F159-C445-87E1-DB25DF7768E9}"/>
              </a:ext>
            </a:extLst>
          </p:cNvPr>
          <p:cNvSpPr txBox="1"/>
          <p:nvPr/>
        </p:nvSpPr>
        <p:spPr>
          <a:xfrm>
            <a:off x="6192938" y="659366"/>
            <a:ext cx="201429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buClr>
                <a:srgbClr val="FE7C03"/>
              </a:buClr>
              <a:buFont typeface="Arial" panose="020B0604020202020204" pitchFamily="34" charset="0"/>
              <a:buChar char="•"/>
            </a:pPr>
            <a:r>
              <a:rPr lang="ru-RU" sz="850" b="0" i="0" dirty="0">
                <a:solidFill>
                  <a:srgbClr val="1C307F"/>
                </a:solidFill>
                <a:effectLst/>
                <a:latin typeface="Roboto" panose="02000000000000000000" pitchFamily="2" charset="0"/>
              </a:rPr>
              <a:t>Организовали запись разговоров и интеграцию с системой аналитики </a:t>
            </a:r>
            <a:r>
              <a:rPr lang="ru-RU" sz="8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для контроля качества</a:t>
            </a:r>
          </a:p>
          <a:p>
            <a:pPr algn="l">
              <a:buClr>
                <a:srgbClr val="FE7C03"/>
              </a:buClr>
            </a:pPr>
            <a:r>
              <a:rPr lang="ru-RU" sz="8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pPr marL="171450" indent="-171450" algn="l">
              <a:buClr>
                <a:srgbClr val="FE7C03"/>
              </a:buClr>
              <a:buFont typeface="Arial" panose="020B0604020202020204" pitchFamily="34" charset="0"/>
              <a:buChar char="•"/>
            </a:pPr>
            <a:r>
              <a:rPr lang="ru-RU" sz="850" b="0" i="0" dirty="0">
                <a:solidFill>
                  <a:srgbClr val="1C307F"/>
                </a:solidFill>
                <a:effectLst/>
                <a:latin typeface="Roboto" panose="02000000000000000000" pitchFamily="2" charset="0"/>
              </a:rPr>
              <a:t>Обеспечили отказоустойчивость </a:t>
            </a:r>
            <a:r>
              <a:rPr lang="ru-RU" sz="8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на уровне оборудования и каналов связи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4898D7-C0EB-D33B-852D-88CBF3F00F55}"/>
              </a:ext>
            </a:extLst>
          </p:cNvPr>
          <p:cNvSpPr txBox="1"/>
          <p:nvPr/>
        </p:nvSpPr>
        <p:spPr>
          <a:xfrm>
            <a:off x="311098" y="2708251"/>
            <a:ext cx="7013733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8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Компания «СИНТО» сумела предложить максимально кастомизированное и гибкое аппаратно-программное решение, основанное на программном обеспечении </a:t>
            </a:r>
            <a:r>
              <a:rPr lang="ru-RU" sz="85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Asterisk</a:t>
            </a:r>
            <a:r>
              <a:rPr lang="ru-RU" sz="8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и телефонии от CISCO.</a:t>
            </a:r>
          </a:p>
          <a:p>
            <a:pPr algn="l"/>
            <a:br>
              <a:rPr lang="ru-RU" sz="8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ru-RU" sz="8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Компания «СИНТО» выполнила все требования заказчика: </a:t>
            </a:r>
          </a:p>
          <a:p>
            <a:pPr algn="l"/>
            <a:endParaRPr lang="ru-RU" sz="85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228600" indent="-228600" algn="l">
              <a:buClr>
                <a:srgbClr val="1C307F"/>
              </a:buClr>
              <a:buFont typeface="+mj-lt"/>
              <a:buAutoNum type="arabicPeriod"/>
            </a:pPr>
            <a:r>
              <a:rPr lang="ru-RU" sz="8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Снижение стоимости звонка по сравнению с обычной телефонией на 70-90%</a:t>
            </a:r>
          </a:p>
          <a:p>
            <a:pPr marL="228600" indent="-228600" algn="l">
              <a:buClr>
                <a:srgbClr val="1C307F"/>
              </a:buClr>
              <a:buFont typeface="+mj-lt"/>
              <a:buAutoNum type="arabicPeriod"/>
            </a:pPr>
            <a:r>
              <a:rPr lang="ru-RU" sz="8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Ликвидация временных простоев</a:t>
            </a:r>
          </a:p>
          <a:p>
            <a:pPr marL="228600" indent="-228600" algn="l">
              <a:buClr>
                <a:srgbClr val="1C307F"/>
              </a:buClr>
              <a:buFont typeface="+mj-lt"/>
              <a:buAutoNum type="arabicPeriod"/>
            </a:pPr>
            <a:r>
              <a:rPr lang="ru-RU" sz="8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Возможность отслеживать качество работы операторов в режиме 24/7</a:t>
            </a:r>
          </a:p>
          <a:p>
            <a:pPr marL="228600" indent="-228600" algn="l">
              <a:buClr>
                <a:srgbClr val="1C307F"/>
              </a:buClr>
              <a:buFont typeface="+mj-lt"/>
              <a:buAutoNum type="arabicPeriod"/>
            </a:pPr>
            <a:r>
              <a:rPr lang="ru-RU" sz="8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Гибкий и адаптивный функционал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994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21853</TotalTime>
  <Words>264</Words>
  <Application>Microsoft Office PowerPoint</Application>
  <PresentationFormat>Экран (16:9)</PresentationFormat>
  <Paragraphs>39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Bebas Neue</vt:lpstr>
      <vt:lpstr>Roboto</vt:lpstr>
      <vt:lpstr>Calibri</vt:lpstr>
      <vt:lpstr>Office Theme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Чурсинов Максим</cp:lastModifiedBy>
  <cp:revision>271</cp:revision>
  <dcterms:created xsi:type="dcterms:W3CDTF">2025-06-16T13:13:13Z</dcterms:created>
  <dcterms:modified xsi:type="dcterms:W3CDTF">2026-07-03T09:37:20Z</dcterms:modified>
</cp:coreProperties>
</file>